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19" autoAdjust="0"/>
    <p:restoredTop sz="94660"/>
  </p:normalViewPr>
  <p:slideViewPr>
    <p:cSldViewPr snapToGrid="0">
      <p:cViewPr>
        <p:scale>
          <a:sx n="100" d="100"/>
          <a:sy n="100" d="100"/>
        </p:scale>
        <p:origin x="1008" y="-15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r">
              <a:defRPr sz="1300"/>
            </a:lvl1pPr>
          </a:lstStyle>
          <a:p>
            <a:fld id="{DAAE6A15-7C58-4686-95A0-799B12A22825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3"/>
            <a:ext cx="2950375" cy="498966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r">
              <a:defRPr sz="1300"/>
            </a:lvl1pPr>
          </a:lstStyle>
          <a:p>
            <a:fld id="{0B274F2F-CD2C-484B-828A-6495AA93150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22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7" tIns="46114" rIns="92227" bIns="46114" rtlCol="0"/>
          <a:lstStyle>
            <a:lvl1pPr algn="r">
              <a:defRPr sz="1300"/>
            </a:lvl1pPr>
          </a:lstStyle>
          <a:p>
            <a:fld id="{883A8283-3B59-4469-A446-1D9D6DF89CAB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7" tIns="46114" rIns="92227" bIns="461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27" tIns="46114" rIns="92227" bIns="461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3"/>
            <a:ext cx="2950375" cy="498966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227" tIns="46114" rIns="92227" bIns="46114" rtlCol="0" anchor="b"/>
          <a:lstStyle>
            <a:lvl1pPr algn="r">
              <a:defRPr sz="1300"/>
            </a:lvl1pPr>
          </a:lstStyle>
          <a:p>
            <a:fld id="{ED89BAFC-07BD-4587-9719-E257C24223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86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9BAFC-07BD-4587-9719-E257C242233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94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0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503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8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12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42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079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08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80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4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68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02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D81EF-3E55-4260-8872-8A333526DCD3}" type="datetimeFigureOut">
              <a:rPr kumimoji="1" lang="ja-JP" altLang="en-US" smtClean="0"/>
              <a:pPr/>
              <a:t>2018/5/1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50394-6337-47FF-8A69-13D143E18B4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6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search.e-gov.go.jp/servlet/Public?CLASSNAME=PCMMSTDETAIL&amp;id=155180914&amp;Mode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lit.go.jp/report/press/jidosha02_hh_00034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0"/>
            <a:ext cx="6858000" cy="10673363"/>
          </a:xfrm>
          <a:prstGeom prst="rect">
            <a:avLst/>
          </a:prstGeom>
          <a:gradFill flip="none" rotWithShape="1">
            <a:gsLst>
              <a:gs pos="6000">
                <a:schemeClr val="accent1">
                  <a:lumMod val="67000"/>
                </a:schemeClr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ja-JP" sz="2800" dirty="0" smtClean="0"/>
          </a:p>
          <a:p>
            <a:pPr algn="ctr"/>
            <a:r>
              <a:rPr lang="ja-JP" altLang="en-US" sz="3200" b="1" dirty="0" smtClean="0"/>
              <a:t>睡眠</a:t>
            </a:r>
            <a:r>
              <a:rPr lang="ja-JP" altLang="en-US" sz="3200" b="1" dirty="0"/>
              <a:t>不足に起因する</a:t>
            </a:r>
            <a:r>
              <a:rPr lang="ja-JP" altLang="en-US" sz="3200" b="1" dirty="0" smtClean="0"/>
              <a:t>事故の</a:t>
            </a:r>
            <a:endParaRPr lang="en-US" altLang="ja-JP" sz="3200" b="1" dirty="0" smtClean="0"/>
          </a:p>
          <a:p>
            <a:pPr algn="ctr"/>
            <a:r>
              <a:rPr lang="ja-JP" altLang="en-US" sz="3200" b="1" dirty="0" smtClean="0"/>
              <a:t>防止</a:t>
            </a:r>
            <a:r>
              <a:rPr lang="ja-JP" altLang="en-US" sz="3200" b="1" dirty="0"/>
              <a:t>対策を強化します</a:t>
            </a:r>
            <a:r>
              <a:rPr lang="en-US" altLang="ja-JP" sz="3200" b="1" dirty="0" smtClean="0"/>
              <a:t>!!</a:t>
            </a:r>
          </a:p>
          <a:p>
            <a:pPr algn="ctr"/>
            <a:endParaRPr lang="en-US" altLang="ja-JP" sz="3200" b="1" dirty="0"/>
          </a:p>
          <a:p>
            <a:pPr algn="ctr"/>
            <a:r>
              <a:rPr lang="en-US" altLang="ja-JP" sz="3200" b="1" dirty="0" smtClean="0"/>
              <a:t> </a:t>
            </a: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9375" y="164800"/>
            <a:ext cx="54508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b="1" u="sng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自動車</a:t>
            </a:r>
            <a:r>
              <a:rPr kumimoji="0" lang="ja-JP" altLang="ja-JP" b="1" u="sng" dirty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運送事業者の皆様</a:t>
            </a:r>
            <a:r>
              <a:rPr kumimoji="0" lang="ja-JP" altLang="ja-JP" b="1" u="sng" dirty="0" smtClean="0">
                <a:solidFill>
                  <a:srgbClr val="FFFF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 panose="020B0600070205080204" pitchFamily="50" charset="-128"/>
              </a:rPr>
              <a:t>へ</a:t>
            </a:r>
            <a:endParaRPr kumimoji="0" lang="ja-JP" altLang="ja-JP" b="1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57747" y="2254773"/>
            <a:ext cx="6493471" cy="18914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0974" y="2092632"/>
            <a:ext cx="1680869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改正背景</a:t>
            </a:r>
            <a:r>
              <a:rPr lang="ja-JP" altLang="en-US" sz="1400" b="1" u="sng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400" b="1" u="sng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970" y="2549214"/>
            <a:ext cx="4210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ja-JP" altLang="en-US" sz="1400" b="1" dirty="0"/>
              <a:t>居眠り運転に起因する事故を防止し、また、働き方改革</a:t>
            </a:r>
            <a:r>
              <a:rPr lang="ja-JP" altLang="en-US" sz="1400" b="1" dirty="0" smtClean="0"/>
              <a:t>を進める観点</a:t>
            </a:r>
            <a:r>
              <a:rPr lang="ja-JP" altLang="en-US" sz="1400" b="1" dirty="0"/>
              <a:t>から、運転者の睡 眠時間の確保についてバス・タクシー・トラック事業者（以下「事業者」という。）の意識 を高めるため、今般、旅客自動車運送事業運輸規則及び貨物自動車運送事業輸送安全</a:t>
            </a:r>
            <a:r>
              <a:rPr lang="ja-JP" altLang="en-US" sz="1400" b="1" dirty="0" smtClean="0"/>
              <a:t>規則等の 改正を行いました。</a:t>
            </a:r>
            <a:endParaRPr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57746" y="4474967"/>
            <a:ext cx="6493472" cy="5317156"/>
          </a:xfrm>
          <a:prstGeom prst="roundRect">
            <a:avLst>
              <a:gd name="adj" fmla="val 4823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18269" y="4958915"/>
            <a:ext cx="644464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○事</a:t>
            </a:r>
            <a:r>
              <a:rPr lang="ja-JP" altLang="en-US" sz="1400" b="1" dirty="0"/>
              <a:t>業者が乗務員を</a:t>
            </a:r>
            <a:r>
              <a:rPr lang="ja-JP" altLang="en-US" sz="1400" b="1" u="sng" dirty="0">
                <a:solidFill>
                  <a:srgbClr val="FF0000"/>
                </a:solidFill>
              </a:rPr>
              <a:t>乗務させてはならない事由</a:t>
            </a:r>
            <a:r>
              <a:rPr lang="ja-JP" altLang="en-US" sz="1400" b="1" dirty="0"/>
              <a:t>等として、</a:t>
            </a:r>
            <a:r>
              <a:rPr lang="ja-JP" altLang="en-US" sz="1400" b="1" u="sng" dirty="0">
                <a:solidFill>
                  <a:srgbClr val="FF0000"/>
                </a:solidFill>
              </a:rPr>
              <a:t>睡眠不足</a:t>
            </a:r>
            <a:r>
              <a:rPr lang="ja-JP" altLang="en-US" sz="1400" b="1" dirty="0"/>
              <a:t>を</a:t>
            </a:r>
            <a:r>
              <a:rPr lang="ja-JP" altLang="en-US" sz="1400" b="1" dirty="0" smtClean="0"/>
              <a:t>追加。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 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○事</a:t>
            </a:r>
            <a:r>
              <a:rPr lang="ja-JP" altLang="en-US" sz="1400" b="1" dirty="0"/>
              <a:t>業者が乗務員の</a:t>
            </a:r>
            <a:r>
              <a:rPr lang="ja-JP" altLang="en-US" sz="1400" b="1" u="sng" dirty="0">
                <a:solidFill>
                  <a:srgbClr val="FF0000"/>
                </a:solidFill>
              </a:rPr>
              <a:t>乗務前等に行う点呼において、報告を求め、確認を行う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事項</a:t>
            </a:r>
            <a:endParaRPr lang="en-US" altLang="ja-JP" sz="1400" b="1" u="sng" dirty="0" smtClean="0">
              <a:solidFill>
                <a:srgbClr val="FF0000"/>
              </a:solidFill>
            </a:endParaRPr>
          </a:p>
          <a:p>
            <a:r>
              <a:rPr lang="ja-JP" altLang="en-US" sz="1400" b="1" dirty="0" smtClean="0"/>
              <a:t>　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と</a:t>
            </a:r>
            <a:r>
              <a:rPr lang="ja-JP" altLang="en-US" sz="1400" b="1" u="sng" dirty="0">
                <a:solidFill>
                  <a:srgbClr val="FF0000"/>
                </a:solidFill>
              </a:rPr>
              <a:t>して、 睡眠不足により安全な運転をすることができないおそれの有無</a:t>
            </a:r>
            <a:r>
              <a:rPr lang="ja-JP" altLang="en-US" sz="1400" b="1" dirty="0"/>
              <a:t>を</a:t>
            </a:r>
            <a:r>
              <a:rPr lang="ja-JP" altLang="en-US" sz="1400" b="1" dirty="0" smtClean="0"/>
              <a:t>追加 </a:t>
            </a:r>
            <a:endParaRPr lang="en-US" altLang="ja-JP" sz="1400" b="1" dirty="0" smtClean="0"/>
          </a:p>
          <a:p>
            <a:endParaRPr lang="en-US" altLang="ja-JP" sz="1400" b="1" dirty="0" smtClean="0"/>
          </a:p>
          <a:p>
            <a:r>
              <a:rPr lang="ja-JP" altLang="en-US" sz="1400" b="1" dirty="0" smtClean="0"/>
              <a:t>○運転者</a:t>
            </a:r>
            <a:r>
              <a:rPr lang="ja-JP" altLang="en-US" sz="1400" b="1" dirty="0"/>
              <a:t>が遵守すべき事項として、</a:t>
            </a:r>
            <a:r>
              <a:rPr lang="ja-JP" altLang="en-US" sz="1400" b="1" u="sng" dirty="0">
                <a:solidFill>
                  <a:srgbClr val="FF0000"/>
                </a:solidFill>
              </a:rPr>
              <a:t>睡眠不足により安全な運転をすることが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できな</a:t>
            </a:r>
            <a:endParaRPr lang="en-US" altLang="ja-JP" sz="1400" b="1" u="sng" dirty="0" smtClean="0">
              <a:solidFill>
                <a:srgbClr val="FF0000"/>
              </a:solidFill>
            </a:endParaRPr>
          </a:p>
          <a:p>
            <a:r>
              <a:rPr lang="ja-JP" altLang="en-US" sz="1400" b="1" dirty="0" smtClean="0">
                <a:solidFill>
                  <a:srgbClr val="FF0000"/>
                </a:solidFill>
              </a:rPr>
              <a:t>　</a:t>
            </a:r>
            <a:r>
              <a:rPr lang="ja-JP" altLang="en-US" sz="1400" b="1" u="sng" dirty="0" err="1" smtClean="0">
                <a:solidFill>
                  <a:srgbClr val="FF0000"/>
                </a:solidFill>
              </a:rPr>
              <a:t>い</a:t>
            </a:r>
            <a:r>
              <a:rPr lang="ja-JP" altLang="en-US" sz="1400" b="1" u="sng" dirty="0">
                <a:solidFill>
                  <a:srgbClr val="FF0000"/>
                </a:solidFill>
              </a:rPr>
              <a:t>等の おそれがあるとき</a:t>
            </a:r>
            <a:r>
              <a:rPr lang="ja-JP" altLang="en-US" sz="1400" b="1" dirty="0"/>
              <a:t>は、</a:t>
            </a:r>
            <a:r>
              <a:rPr lang="ja-JP" altLang="en-US" sz="1400" b="1" u="sng" dirty="0">
                <a:solidFill>
                  <a:srgbClr val="FF0000"/>
                </a:solidFill>
              </a:rPr>
              <a:t>その旨を事業者に申し出ること</a:t>
            </a:r>
            <a:r>
              <a:rPr lang="ja-JP" altLang="en-US" sz="1400" b="1" dirty="0"/>
              <a:t>を</a:t>
            </a:r>
            <a:r>
              <a:rPr lang="ja-JP" altLang="en-US" sz="1400" b="1" dirty="0" smtClean="0"/>
              <a:t>追加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0974" y="4279045"/>
            <a:ext cx="2118706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主な改正等内容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2" name="図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297" y="164800"/>
            <a:ext cx="593921" cy="725638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54" name="テキスト ボックス 53"/>
          <p:cNvSpPr txBox="1"/>
          <p:nvPr/>
        </p:nvSpPr>
        <p:spPr>
          <a:xfrm>
            <a:off x="1034334" y="1548624"/>
            <a:ext cx="4285648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平成３０年６月１日から施行</a:t>
            </a:r>
            <a:endParaRPr lang="en-US" altLang="ja-JP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フローチャート: 複数書類 12"/>
          <p:cNvSpPr/>
          <p:nvPr/>
        </p:nvSpPr>
        <p:spPr>
          <a:xfrm>
            <a:off x="485775" y="7423803"/>
            <a:ext cx="6057900" cy="2021395"/>
          </a:xfrm>
          <a:prstGeom prst="flowChartMultidocumen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14563" y="7739412"/>
            <a:ext cx="26003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乗務前点呼記録簿（</a:t>
            </a:r>
            <a:r>
              <a:rPr kumimoji="1" lang="ja-JP" altLang="en-US" sz="1400" dirty="0" smtClean="0"/>
              <a:t>例 ）</a:t>
            </a:r>
            <a:endParaRPr kumimoji="1" lang="ja-JP" altLang="en-US" sz="1400" dirty="0"/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83554"/>
              </p:ext>
            </p:extLst>
          </p:nvPr>
        </p:nvGraphicFramePr>
        <p:xfrm>
          <a:off x="645650" y="8013617"/>
          <a:ext cx="4936000" cy="880708"/>
        </p:xfrm>
        <a:graphic>
          <a:graphicData uri="http://schemas.openxmlformats.org/drawingml/2006/table">
            <a:tbl>
              <a:tblPr/>
              <a:tblGrid>
                <a:gridCol w="364000"/>
                <a:gridCol w="523875"/>
                <a:gridCol w="352425"/>
                <a:gridCol w="352425"/>
                <a:gridCol w="419100"/>
                <a:gridCol w="371475"/>
                <a:gridCol w="1085850"/>
                <a:gridCol w="466725"/>
                <a:gridCol w="495300"/>
                <a:gridCol w="504825"/>
              </a:tblGrid>
              <a:tr h="25961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車番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運転者氏名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点呼日時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点呼方法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アルコール検知器の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使用の有無</a:t>
                      </a:r>
                      <a:endParaRPr lang="ja-JP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酒気帯びの有無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疾病、疲労、</a:t>
                      </a:r>
                      <a:r>
                        <a:rPr lang="ja-JP" altLang="en-US" sz="800" b="1" i="0" u="sng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睡眠不足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等の状況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日常点検の状況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指示事項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点呼執行者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号車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国土　太郎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6/1</a:t>
                      </a:r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en-US" altLang="ja-JP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7:00</a:t>
                      </a:r>
                      <a:endParaRPr lang="en-US" altLang="ja-JP" sz="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対面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有り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無し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問題なし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問題なし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・・・・・・</a:t>
                      </a:r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運輸　次郎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0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marL="8215" marR="8215" marT="821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260418" y="4671813"/>
            <a:ext cx="61022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≪ 旅客</a:t>
            </a:r>
            <a:r>
              <a:rPr lang="ja-JP" altLang="en-US" sz="1200" b="1" dirty="0"/>
              <a:t>自動車運送事業運輸規則及び貨物自動車運送事業輸送安全</a:t>
            </a:r>
            <a:r>
              <a:rPr lang="ja-JP" altLang="en-US" sz="1200" b="1" dirty="0" smtClean="0"/>
              <a:t>規則の一部改正 ≫</a:t>
            </a:r>
            <a:endParaRPr kumimoji="1" lang="ja-JP" altLang="en-US" sz="12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315527" y="7054346"/>
            <a:ext cx="6783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○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点呼</a:t>
            </a:r>
            <a:r>
              <a:rPr lang="ja-JP" altLang="en-US" sz="1400" b="1" u="sng" dirty="0">
                <a:solidFill>
                  <a:srgbClr val="FF0000"/>
                </a:solidFill>
              </a:rPr>
              <a:t>時の記録事項</a:t>
            </a:r>
            <a:r>
              <a:rPr lang="ja-JP" altLang="en-US" sz="1400" b="1" dirty="0"/>
              <a:t>として、</a:t>
            </a:r>
            <a:r>
              <a:rPr lang="ja-JP" altLang="en-US" sz="1400" b="1" u="sng" dirty="0">
                <a:solidFill>
                  <a:srgbClr val="FF0000"/>
                </a:solidFill>
              </a:rPr>
              <a:t>睡眠不足の状況</a:t>
            </a:r>
            <a:r>
              <a:rPr lang="ja-JP" altLang="en-US" sz="1400" b="1" dirty="0"/>
              <a:t>を</a:t>
            </a:r>
            <a:r>
              <a:rPr lang="ja-JP" altLang="en-US" sz="1400" b="1" dirty="0" smtClean="0"/>
              <a:t>追加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12557" y="6581713"/>
            <a:ext cx="6102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≪ </a:t>
            </a:r>
            <a:r>
              <a:rPr lang="ja-JP" altLang="en-US" sz="1200" b="1" dirty="0"/>
              <a:t>「旅客自動車運送事業運輸規則の解釈及び運用について」</a:t>
            </a:r>
            <a:r>
              <a:rPr lang="ja-JP" altLang="en-US" sz="1200" b="1" dirty="0" smtClean="0"/>
              <a:t>及び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「</a:t>
            </a:r>
            <a:r>
              <a:rPr lang="ja-JP" altLang="en-US" sz="1200" b="1" dirty="0"/>
              <a:t>貨物自動車運送事業輸送 安全規則の解釈及び運用について」の一部改正</a:t>
            </a:r>
            <a:r>
              <a:rPr lang="ja-JP" altLang="en-US" sz="1200" b="1" dirty="0" smtClean="0"/>
              <a:t>≫</a:t>
            </a:r>
            <a:endParaRPr kumimoji="1" lang="ja-JP" altLang="en-US" sz="1200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4575585" y="2594192"/>
            <a:ext cx="1895474" cy="1428749"/>
            <a:chOff x="0" y="0"/>
            <a:chExt cx="2543174" cy="1838324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0" y="104647"/>
              <a:ext cx="2543174" cy="1581277"/>
              <a:chOff x="0" y="104647"/>
              <a:chExt cx="2543174" cy="1581277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159188" y="104647"/>
                <a:ext cx="2383986" cy="1505077"/>
                <a:chOff x="159188" y="104647"/>
                <a:chExt cx="3057394" cy="2218564"/>
              </a:xfrm>
            </p:grpSpPr>
            <p:grpSp>
              <p:nvGrpSpPr>
                <p:cNvPr id="44" name="グループ化 43"/>
                <p:cNvGrpSpPr/>
                <p:nvPr/>
              </p:nvGrpSpPr>
              <p:grpSpPr>
                <a:xfrm>
                  <a:off x="159188" y="104647"/>
                  <a:ext cx="3057394" cy="2218564"/>
                  <a:chOff x="159188" y="104647"/>
                  <a:chExt cx="3057394" cy="2218564"/>
                </a:xfrm>
              </p:grpSpPr>
              <p:grpSp>
                <p:nvGrpSpPr>
                  <p:cNvPr id="46" name="グループ化 45"/>
                  <p:cNvGrpSpPr/>
                  <p:nvPr/>
                </p:nvGrpSpPr>
                <p:grpSpPr>
                  <a:xfrm>
                    <a:off x="391072" y="570611"/>
                    <a:ext cx="2825510" cy="1752600"/>
                    <a:chOff x="391072" y="570611"/>
                    <a:chExt cx="2825510" cy="1752600"/>
                  </a:xfrm>
                </p:grpSpPr>
                <p:sp>
                  <p:nvSpPr>
                    <p:cNvPr id="48" name="1 つの角を切り取った四角形 47"/>
                    <p:cNvSpPr/>
                    <p:nvPr/>
                  </p:nvSpPr>
                  <p:spPr>
                    <a:xfrm rot="16200000">
                      <a:off x="449529" y="1017676"/>
                      <a:ext cx="987827" cy="922199"/>
                    </a:xfrm>
                    <a:prstGeom prst="snip1Rect">
                      <a:avLst>
                        <a:gd name="adj" fmla="val 48040"/>
                      </a:avLst>
                    </a:prstGeom>
                    <a:solidFill>
                      <a:schemeClr val="accent1">
                        <a:lumMod val="60000"/>
                        <a:lumOff val="4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sp>
                  <p:nvSpPr>
                    <p:cNvPr id="53" name="月 52"/>
                    <p:cNvSpPr/>
                    <p:nvPr/>
                  </p:nvSpPr>
                  <p:spPr>
                    <a:xfrm rot="5400000">
                      <a:off x="912440" y="1562468"/>
                      <a:ext cx="175258" cy="517726"/>
                    </a:xfrm>
                    <a:prstGeom prst="moon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sp>
                  <p:nvSpPr>
                    <p:cNvPr id="55" name="ドーナツ 54"/>
                    <p:cNvSpPr/>
                    <p:nvPr/>
                  </p:nvSpPr>
                  <p:spPr>
                    <a:xfrm>
                      <a:off x="757385" y="1861162"/>
                      <a:ext cx="469189" cy="462049"/>
                    </a:xfrm>
                    <a:prstGeom prst="donu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6" name="弦 55"/>
                    <p:cNvSpPr/>
                    <p:nvPr/>
                  </p:nvSpPr>
                  <p:spPr>
                    <a:xfrm rot="12111661">
                      <a:off x="391072" y="1604639"/>
                      <a:ext cx="322668" cy="221250"/>
                    </a:xfrm>
                    <a:prstGeom prst="chord">
                      <a:avLst/>
                    </a:prstGeom>
                    <a:solidFill>
                      <a:srgbClr val="FFFF9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sp>
                  <p:nvSpPr>
                    <p:cNvPr id="57" name="正方形/長方形 56"/>
                    <p:cNvSpPr/>
                    <p:nvPr/>
                  </p:nvSpPr>
                  <p:spPr>
                    <a:xfrm>
                      <a:off x="1436900" y="570611"/>
                      <a:ext cx="1779682" cy="1402080"/>
                    </a:xfrm>
                    <a:prstGeom prst="rect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sp>
                  <p:nvSpPr>
                    <p:cNvPr id="58" name="月 57"/>
                    <p:cNvSpPr/>
                    <p:nvPr/>
                  </p:nvSpPr>
                  <p:spPr>
                    <a:xfrm rot="5400000">
                      <a:off x="2271470" y="1578399"/>
                      <a:ext cx="175258" cy="517726"/>
                    </a:xfrm>
                    <a:prstGeom prst="moon">
                      <a:avLst/>
                    </a:prstGeom>
                    <a:solidFill>
                      <a:schemeClr val="accent3">
                        <a:lumMod val="7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/>
                    </a:p>
                  </p:txBody>
                </p:sp>
                <p:sp>
                  <p:nvSpPr>
                    <p:cNvPr id="59" name="ドーナツ 58"/>
                    <p:cNvSpPr/>
                    <p:nvPr/>
                  </p:nvSpPr>
                  <p:spPr>
                    <a:xfrm>
                      <a:off x="2116415" y="1861162"/>
                      <a:ext cx="469189" cy="462049"/>
                    </a:xfrm>
                    <a:prstGeom prst="donut">
                      <a:avLst/>
                    </a:prstGeom>
                    <a:solidFill>
                      <a:schemeClr val="tx1">
                        <a:lumMod val="65000"/>
                        <a:lumOff val="35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/>
                      <a:endParaRPr kumimoji="1" lang="ja-JP" altLang="en-US" sz="1100">
                        <a:solidFill>
                          <a:schemeClr val="tx1"/>
                        </a:solidFill>
                      </a:endParaRPr>
                    </a:p>
                  </p:txBody>
                </p:sp>
                <p:grpSp>
                  <p:nvGrpSpPr>
                    <p:cNvPr id="60" name="グループ化 59"/>
                    <p:cNvGrpSpPr/>
                    <p:nvPr/>
                  </p:nvGrpSpPr>
                  <p:grpSpPr>
                    <a:xfrm>
                      <a:off x="745900" y="1070932"/>
                      <a:ext cx="501547" cy="559296"/>
                      <a:chOff x="745900" y="1070932"/>
                      <a:chExt cx="501547" cy="559296"/>
                    </a:xfrm>
                  </p:grpSpPr>
                  <p:sp>
                    <p:nvSpPr>
                      <p:cNvPr id="61" name="1 つの角を切り取った四角形 60"/>
                      <p:cNvSpPr/>
                      <p:nvPr/>
                    </p:nvSpPr>
                    <p:spPr>
                      <a:xfrm rot="16200000">
                        <a:off x="781582" y="1035250"/>
                        <a:ext cx="430184" cy="501547"/>
                      </a:xfrm>
                      <a:prstGeom prst="snip1Rect">
                        <a:avLst>
                          <a:gd name="adj" fmla="val 48040"/>
                        </a:avLst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kumimoji="1" lang="ja-JP" altLang="en-US" sz="1100"/>
                      </a:p>
                    </p:txBody>
                  </p:sp>
                  <p:sp>
                    <p:nvSpPr>
                      <p:cNvPr id="62" name="円/楕円 61"/>
                      <p:cNvSpPr/>
                      <p:nvPr/>
                    </p:nvSpPr>
                    <p:spPr>
                      <a:xfrm>
                        <a:off x="844857" y="1189735"/>
                        <a:ext cx="200025" cy="200025"/>
                      </a:xfrm>
                      <a:prstGeom prst="ellipse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kumimoji="1" lang="ja-JP" altLang="en-US" sz="1100"/>
                      </a:p>
                    </p:txBody>
                  </p:sp>
                  <p:sp>
                    <p:nvSpPr>
                      <p:cNvPr id="63" name="角丸四角形 62"/>
                      <p:cNvSpPr/>
                      <p:nvPr/>
                    </p:nvSpPr>
                    <p:spPr>
                      <a:xfrm rot="19292374">
                        <a:off x="781757" y="1369253"/>
                        <a:ext cx="57498" cy="160583"/>
                      </a:xfrm>
                      <a:prstGeom prst="roundRect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kumimoji="1" lang="ja-JP" altLang="en-US" sz="1100"/>
                      </a:p>
                    </p:txBody>
                  </p:sp>
                  <p:sp>
                    <p:nvSpPr>
                      <p:cNvPr id="64" name="弦 63"/>
                      <p:cNvSpPr/>
                      <p:nvPr/>
                    </p:nvSpPr>
                    <p:spPr>
                      <a:xfrm rot="7032789">
                        <a:off x="882297" y="1394804"/>
                        <a:ext cx="304825" cy="166023"/>
                      </a:xfrm>
                      <a:prstGeom prst="chord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kumimoji="1" lang="ja-JP" altLang="en-US" sz="1100"/>
                      </a:p>
                    </p:txBody>
                  </p:sp>
                  <p:sp>
                    <p:nvSpPr>
                      <p:cNvPr id="65" name="月 64"/>
                      <p:cNvSpPr/>
                      <p:nvPr/>
                    </p:nvSpPr>
                    <p:spPr>
                      <a:xfrm rot="8619508">
                        <a:off x="1021269" y="1115903"/>
                        <a:ext cx="85544" cy="204821"/>
                      </a:xfrm>
                      <a:prstGeom prst="moon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kumimoji="1" lang="ja-JP" altLang="en-US" sz="1100"/>
                      </a:p>
                    </p:txBody>
                  </p:sp>
                  <p:sp>
                    <p:nvSpPr>
                      <p:cNvPr id="66" name="月 65"/>
                      <p:cNvSpPr/>
                      <p:nvPr/>
                    </p:nvSpPr>
                    <p:spPr>
                      <a:xfrm rot="8619508">
                        <a:off x="1093867" y="1102681"/>
                        <a:ext cx="68736" cy="171747"/>
                      </a:xfrm>
                      <a:prstGeom prst="moon">
                        <a:avLst/>
                      </a:prstGeom>
                      <a:solidFill>
                        <a:schemeClr val="bg1">
                          <a:lumMod val="50000"/>
                        </a:schemeClr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t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/>
                        <a:endParaRPr kumimoji="1" lang="ja-JP" altLang="en-US" sz="1100"/>
                      </a:p>
                    </p:txBody>
                  </p:sp>
                </p:grpSp>
              </p:grpSp>
              <p:sp>
                <p:nvSpPr>
                  <p:cNvPr id="47" name="テキスト ボックス 20"/>
                  <p:cNvSpPr txBox="1"/>
                  <p:nvPr/>
                </p:nvSpPr>
                <p:spPr>
                  <a:xfrm>
                    <a:off x="159188" y="104647"/>
                    <a:ext cx="795614" cy="1254833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t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kumimoji="1" lang="en-US" altLang="ja-JP" sz="10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rPr>
                      <a:t>Z</a:t>
                    </a:r>
                  </a:p>
                  <a:p>
                    <a:r>
                      <a:rPr kumimoji="1" lang="en-US" altLang="ja-JP" sz="11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rPr>
                      <a:t> </a:t>
                    </a:r>
                    <a:r>
                      <a:rPr kumimoji="1" lang="en-US" altLang="ja-JP" sz="8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rPr>
                      <a:t>Z</a:t>
                    </a:r>
                    <a:r>
                      <a:rPr kumimoji="1" lang="en-US" altLang="ja-JP" sz="1100" b="1" baseline="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rPr>
                      <a:t> </a:t>
                    </a:r>
                  </a:p>
                  <a:p>
                    <a:r>
                      <a:rPr kumimoji="1" lang="en-US" altLang="ja-JP" sz="600" b="1" baseline="0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rPr>
                      <a:t>   </a:t>
                    </a:r>
                    <a:r>
                      <a:rPr kumimoji="1" lang="en-US" altLang="ja-JP" sz="600" b="1" dirty="0"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rPr>
                      <a:t>Z</a:t>
                    </a:r>
                    <a:endParaRPr kumimoji="1" lang="ja-JP" altLang="en-US" sz="600" b="1" dirty="0">
                      <a:latin typeface="AR P丸ゴシック体M" panose="020F0600000000000000" pitchFamily="50" charset="-128"/>
                      <a:ea typeface="AR P丸ゴシック体M" panose="020F0600000000000000" pitchFamily="50" charset="-128"/>
                    </a:endParaRPr>
                  </a:p>
                </p:txBody>
              </p:sp>
            </p:grpSp>
            <p:sp>
              <p:nvSpPr>
                <p:cNvPr id="45" name="角丸四角形 44"/>
                <p:cNvSpPr/>
                <p:nvPr/>
              </p:nvSpPr>
              <p:spPr>
                <a:xfrm>
                  <a:off x="387655" y="1866011"/>
                  <a:ext cx="285751" cy="142874"/>
                </a:xfrm>
                <a:prstGeom prst="round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</p:grpSp>
          <p:sp>
            <p:nvSpPr>
              <p:cNvPr id="43" name="爆発 1 42"/>
              <p:cNvSpPr/>
              <p:nvPr/>
            </p:nvSpPr>
            <p:spPr>
              <a:xfrm>
                <a:off x="0" y="590549"/>
                <a:ext cx="381000" cy="1095375"/>
              </a:xfrm>
              <a:prstGeom prst="irregularSeal1">
                <a:avLst/>
              </a:prstGeom>
              <a:solidFill>
                <a:srgbClr val="FF99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kumimoji="1" lang="ja-JP" altLang="en-US" sz="1100"/>
              </a:p>
            </p:txBody>
          </p:sp>
        </p:grpSp>
        <p:sp>
          <p:nvSpPr>
            <p:cNvPr id="41" name="禁止 40"/>
            <p:cNvSpPr/>
            <p:nvPr/>
          </p:nvSpPr>
          <p:spPr>
            <a:xfrm>
              <a:off x="533398" y="0"/>
              <a:ext cx="1933576" cy="1838324"/>
            </a:xfrm>
            <a:prstGeom prst="noSmoking">
              <a:avLst>
                <a:gd name="adj" fmla="val 9754"/>
              </a:avLst>
            </a:prstGeom>
            <a:solidFill>
              <a:srgbClr val="FF0000">
                <a:alpha val="3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1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12456" y="0"/>
            <a:ext cx="6858000" cy="9906000"/>
          </a:xfrm>
          <a:prstGeom prst="rect">
            <a:avLst/>
          </a:prstGeom>
          <a:gradFill>
            <a:gsLst>
              <a:gs pos="6000">
                <a:schemeClr val="accent1">
                  <a:lumMod val="67000"/>
                </a:schemeClr>
              </a:gs>
              <a:gs pos="54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97654" y="523874"/>
            <a:ext cx="6429998" cy="5560056"/>
          </a:xfrm>
          <a:prstGeom prst="roundRect">
            <a:avLst>
              <a:gd name="adj" fmla="val 4618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95249" y="7819712"/>
            <a:ext cx="6632403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○本改正に関するお問い合わせ先</a:t>
            </a:r>
            <a:endParaRPr lang="en-US" altLang="ja-JP" sz="14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endParaRPr lang="en-US" altLang="ja-JP" sz="1400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▼</a:t>
            </a:r>
            <a:r>
              <a:rPr lang="zh-TW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 </a:t>
            </a:r>
            <a:r>
              <a:rPr lang="zh-TW" altLang="en-US" sz="14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北陸信越</a:t>
            </a:r>
            <a:r>
              <a:rPr lang="zh-TW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運輸局 </a:t>
            </a:r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自動車</a:t>
            </a:r>
            <a:r>
              <a:rPr lang="ja-JP" altLang="en-US" sz="14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技術安</a:t>
            </a:r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全部  保安</a:t>
            </a:r>
            <a:r>
              <a:rPr lang="ja-JP" altLang="en-US" sz="14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・環境</a:t>
            </a:r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調整官</a:t>
            </a:r>
            <a:r>
              <a:rPr lang="ja-JP" altLang="en-US" sz="14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</a:t>
            </a:r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℡ </a:t>
            </a:r>
            <a:r>
              <a:rPr lang="en-US" altLang="ja-JP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025-285-9164</a:t>
            </a:r>
          </a:p>
          <a:p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▷新潟運輸支局 検査整備保安部門　 　　　　保安担当　℡ </a:t>
            </a:r>
            <a:r>
              <a:rPr lang="en-US" altLang="ja-JP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025-285-3125</a:t>
            </a:r>
          </a:p>
          <a:p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▷長野運輸支局 検査整備保安部門　 　　　　保安担当　℡ </a:t>
            </a:r>
            <a:r>
              <a:rPr lang="en-US" altLang="ja-JP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026-243-5525</a:t>
            </a:r>
          </a:p>
          <a:p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▷富山運輸支局 検査整備保安部門　 　　　　保安担当　℡ </a:t>
            </a:r>
            <a:r>
              <a:rPr lang="en-US" altLang="ja-JP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076-423-0892</a:t>
            </a:r>
          </a:p>
          <a:p>
            <a:r>
              <a:rPr lang="ja-JP" altLang="en-US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▷石川運輸支局 検査整備保安部門　 　　　　保安担当　℡ </a:t>
            </a:r>
            <a:r>
              <a:rPr lang="en-US" altLang="ja-JP" sz="1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076-291-7852</a:t>
            </a:r>
          </a:p>
          <a:p>
            <a:endParaRPr lang="en-US" altLang="ja-JP" sz="1400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endParaRPr lang="en-US" altLang="ja-JP" sz="1400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7654" y="5207506"/>
            <a:ext cx="64405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○その他Ｑ＆Ａについては、パブリックコメントの結果概要（下記</a:t>
            </a:r>
            <a:r>
              <a:rPr lang="en-US" altLang="ja-JP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URL</a:t>
            </a:r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）をご参照</a:t>
            </a:r>
            <a:endParaRPr lang="en-US" altLang="ja-JP" sz="14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itchFamily="50" charset="-128"/>
            </a:endParaRPr>
          </a:p>
          <a:p>
            <a:r>
              <a:rPr lang="ja-JP" altLang="en-US" sz="1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itchFamily="50" charset="-128"/>
              </a:rPr>
              <a:t>　 ください。</a:t>
            </a:r>
            <a:endParaRPr kumimoji="1"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016" y="5670098"/>
            <a:ext cx="64142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u="sng" dirty="0">
                <a:hlinkClick r:id="rId2"/>
              </a:rPr>
              <a:t>http://</a:t>
            </a:r>
            <a:r>
              <a:rPr lang="en-US" altLang="ja-JP" sz="1200" u="sng" dirty="0" smtClean="0">
                <a:hlinkClick r:id="rId2"/>
              </a:rPr>
              <a:t>search.e-gov.go.jp/servlet/Public?CLASSNAME=PCMMSTDETAIL&amp;id=155180914&amp;Mode=2</a:t>
            </a:r>
            <a:endParaRPr lang="en-US" altLang="ja-JP" sz="12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61341" y="775085"/>
            <a:ext cx="636631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Q</a:t>
            </a:r>
            <a:r>
              <a:rPr kumimoji="1" lang="ja-JP" altLang="en-US" sz="1200" b="1" dirty="0" smtClean="0"/>
              <a:t>　　</a:t>
            </a:r>
            <a:r>
              <a:rPr lang="ja-JP" altLang="ja-JP" sz="1200" b="1" dirty="0" smtClean="0"/>
              <a:t>睡眠</a:t>
            </a:r>
            <a:r>
              <a:rPr lang="ja-JP" altLang="ja-JP" sz="1200" b="1" dirty="0"/>
              <a:t>不足に</a:t>
            </a:r>
            <a:r>
              <a:rPr lang="ja-JP" altLang="ja-JP" sz="1200" b="1" dirty="0" smtClean="0"/>
              <a:t>よ</a:t>
            </a:r>
            <a:r>
              <a:rPr lang="ja-JP" altLang="en-US" sz="1200" b="1" dirty="0" smtClean="0"/>
              <a:t>り</a:t>
            </a:r>
            <a:r>
              <a:rPr lang="ja-JP" altLang="ja-JP" sz="1200" b="1" dirty="0" smtClean="0"/>
              <a:t>安全</a:t>
            </a:r>
            <a:r>
              <a:rPr lang="ja-JP" altLang="ja-JP" sz="1200" b="1" dirty="0"/>
              <a:t>な</a:t>
            </a:r>
            <a:r>
              <a:rPr lang="ja-JP" altLang="ja-JP" sz="1200" b="1" dirty="0" smtClean="0"/>
              <a:t>運転を</a:t>
            </a:r>
            <a:r>
              <a:rPr lang="ja-JP" altLang="ja-JP" sz="1200" b="1" dirty="0"/>
              <a:t>することができないおそれ </a:t>
            </a:r>
            <a:r>
              <a:rPr lang="ja-JP" altLang="ja-JP" sz="1200" b="1" dirty="0" smtClean="0"/>
              <a:t>が</a:t>
            </a:r>
            <a:r>
              <a:rPr lang="ja-JP" altLang="ja-JP" sz="1200" b="1" dirty="0"/>
              <a:t>あるか否かの判断</a:t>
            </a:r>
            <a:r>
              <a:rPr lang="ja-JP" altLang="ja-JP" sz="1200" b="1" dirty="0" smtClean="0"/>
              <a:t>は</a:t>
            </a:r>
            <a:r>
              <a:rPr lang="ja-JP" altLang="en-US" sz="1200" b="1" dirty="0" smtClean="0"/>
              <a:t>、どのように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行うのですか？</a:t>
            </a:r>
            <a:r>
              <a:rPr lang="ja-JP" altLang="ja-JP" sz="1200" b="1" dirty="0" smtClean="0"/>
              <a:t> </a:t>
            </a:r>
            <a:r>
              <a:rPr lang="ja-JP" altLang="ja-JP" sz="1200" b="1" dirty="0"/>
              <a:t>睡眠時間が</a:t>
            </a:r>
            <a:r>
              <a:rPr lang="ja-JP" altLang="ja-JP" sz="1200" b="1" dirty="0" smtClean="0"/>
              <a:t>一定時間以下</a:t>
            </a:r>
            <a:r>
              <a:rPr lang="ja-JP" altLang="ja-JP" sz="1200" b="1" dirty="0"/>
              <a:t>であった</a:t>
            </a:r>
            <a:r>
              <a:rPr lang="ja-JP" altLang="ja-JP" sz="1200" b="1" dirty="0" smtClean="0"/>
              <a:t>場合</a:t>
            </a:r>
            <a:r>
              <a:rPr lang="ja-JP" altLang="en-US" sz="1200" b="1" dirty="0" smtClean="0"/>
              <a:t>に</a:t>
            </a:r>
            <a:r>
              <a:rPr lang="ja-JP" altLang="ja-JP" sz="1200" b="1" dirty="0" smtClean="0"/>
              <a:t>乗務させ</a:t>
            </a:r>
            <a:r>
              <a:rPr lang="ja-JP" altLang="en-US" sz="1200" b="1" dirty="0" smtClean="0"/>
              <a:t>てはなら</a:t>
            </a:r>
            <a:r>
              <a:rPr lang="ja-JP" altLang="ja-JP" sz="1200" b="1" dirty="0" smtClean="0"/>
              <a:t>ない</a:t>
            </a:r>
            <a:r>
              <a:rPr lang="ja-JP" altLang="ja-JP" sz="1200" b="1" dirty="0"/>
              <a:t>等の</a:t>
            </a:r>
            <a:r>
              <a:rPr lang="ja-JP" altLang="ja-JP" sz="1200" b="1" dirty="0" smtClean="0"/>
              <a:t>基準</a:t>
            </a:r>
            <a:r>
              <a:rPr lang="ja-JP" altLang="en-US" sz="1200" b="1" dirty="0" smtClean="0"/>
              <a:t>は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ありますか？</a:t>
            </a:r>
            <a:endParaRPr lang="en-US" altLang="ja-JP" sz="1200" b="1" dirty="0" smtClean="0"/>
          </a:p>
          <a:p>
            <a:r>
              <a:rPr kumimoji="1" lang="en-US" altLang="ja-JP" sz="1200" b="1" dirty="0" smtClean="0"/>
              <a:t>A</a:t>
            </a:r>
            <a:r>
              <a:rPr kumimoji="1" lang="ja-JP" altLang="en-US" sz="1200" b="1" dirty="0" smtClean="0"/>
              <a:t>　　</a:t>
            </a:r>
            <a:r>
              <a:rPr lang="ja-JP" altLang="ja-JP" sz="1200" b="1" dirty="0" smtClean="0"/>
              <a:t>睡眠不足</a:t>
            </a:r>
            <a:r>
              <a:rPr lang="ja-JP" altLang="en-US" sz="1200" b="1" dirty="0" smtClean="0"/>
              <a:t>により</a:t>
            </a:r>
            <a:r>
              <a:rPr lang="ja-JP" altLang="ja-JP" sz="1200" b="1" dirty="0" smtClean="0"/>
              <a:t>安全</a:t>
            </a:r>
            <a:r>
              <a:rPr lang="ja-JP" altLang="ja-JP" sz="1200" b="1" dirty="0"/>
              <a:t>な運転をすることが</a:t>
            </a:r>
            <a:r>
              <a:rPr lang="ja-JP" altLang="ja-JP" sz="1200" b="1" dirty="0" smtClean="0"/>
              <a:t>できない</a:t>
            </a:r>
            <a:r>
              <a:rPr lang="ja-JP" altLang="ja-JP" sz="1200" b="1" dirty="0"/>
              <a:t>おそれがあるか否かの判断</a:t>
            </a:r>
            <a:r>
              <a:rPr lang="ja-JP" altLang="ja-JP" sz="1200" b="1" dirty="0" smtClean="0"/>
              <a:t>は</a:t>
            </a:r>
            <a:r>
              <a:rPr lang="ja-JP" altLang="en-US" sz="1200" b="1" dirty="0" smtClean="0"/>
              <a:t>、</a:t>
            </a:r>
            <a:r>
              <a:rPr lang="ja-JP" altLang="ja-JP" sz="1200" b="1" dirty="0" smtClean="0"/>
              <a:t>運転者の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自己</a:t>
            </a:r>
            <a:r>
              <a:rPr lang="ja-JP" altLang="ja-JP" sz="1200" b="1" dirty="0"/>
              <a:t>申告や、 運行管理者等から見て普段の</a:t>
            </a:r>
            <a:r>
              <a:rPr lang="ja-JP" altLang="ja-JP" sz="1200" b="1" dirty="0" smtClean="0"/>
              <a:t>様子</a:t>
            </a:r>
            <a:r>
              <a:rPr lang="ja-JP" altLang="ja-JP" sz="1200" b="1" dirty="0"/>
              <a:t>と違うところがないかどうか等から</a:t>
            </a:r>
            <a:r>
              <a:rPr lang="ja-JP" altLang="ja-JP" sz="1200" b="1" dirty="0" smtClean="0"/>
              <a:t>総合的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に</a:t>
            </a:r>
            <a:r>
              <a:rPr lang="ja-JP" altLang="en-US" sz="1200" b="1" dirty="0" smtClean="0"/>
              <a:t>判断する</a:t>
            </a:r>
            <a:r>
              <a:rPr lang="ja-JP" altLang="ja-JP" sz="1200" b="1" dirty="0" smtClean="0"/>
              <a:t>こと</a:t>
            </a:r>
            <a:r>
              <a:rPr lang="ja-JP" altLang="ja-JP" sz="1200" b="1" dirty="0"/>
              <a:t>となります</a:t>
            </a:r>
            <a:r>
              <a:rPr lang="ja-JP" altLang="ja-JP" sz="1200" b="1" dirty="0" smtClean="0"/>
              <a:t>。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　</a:t>
            </a:r>
            <a:r>
              <a:rPr lang="ja-JP" altLang="ja-JP" sz="1200" b="1" dirty="0" smtClean="0"/>
              <a:t>なお、睡眠時間</a:t>
            </a:r>
            <a:r>
              <a:rPr lang="ja-JP" altLang="ja-JP" sz="1200" b="1" dirty="0"/>
              <a:t>が何時間必要</a:t>
            </a:r>
            <a:r>
              <a:rPr lang="ja-JP" altLang="ja-JP" sz="1200" b="1" dirty="0" smtClean="0"/>
              <a:t>か</a:t>
            </a:r>
            <a:r>
              <a:rPr lang="ja-JP" altLang="en-US" sz="1200" b="1" dirty="0" smtClean="0"/>
              <a:t>どうかに関しては、運転者により</a:t>
            </a:r>
            <a:r>
              <a:rPr lang="ja-JP" altLang="ja-JP" sz="1200" b="1" dirty="0" smtClean="0"/>
              <a:t>個人差</a:t>
            </a:r>
            <a:r>
              <a:rPr lang="ja-JP" altLang="ja-JP" sz="1200" b="1" dirty="0"/>
              <a:t>がある</a:t>
            </a:r>
            <a:r>
              <a:rPr lang="ja-JP" altLang="ja-JP" sz="1200" b="1" dirty="0" smtClean="0"/>
              <a:t>ため</a:t>
            </a:r>
            <a:r>
              <a:rPr lang="ja-JP" altLang="ja-JP" sz="1200" b="1" dirty="0"/>
              <a:t>、今回</a:t>
            </a:r>
            <a:r>
              <a:rPr lang="ja-JP" altLang="ja-JP" sz="1200" b="1" dirty="0" smtClean="0"/>
              <a:t>の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改正</a:t>
            </a:r>
            <a:r>
              <a:rPr lang="ja-JP" altLang="en-US" sz="1200" b="1" dirty="0" smtClean="0"/>
              <a:t>においては</a:t>
            </a:r>
            <a:r>
              <a:rPr lang="ja-JP" altLang="ja-JP" sz="1200" b="1" dirty="0" smtClean="0"/>
              <a:t>、</a:t>
            </a:r>
            <a:r>
              <a:rPr lang="ja-JP" altLang="ja-JP" sz="1200" b="1" dirty="0"/>
              <a:t>睡眠時間が一定時間以下であった</a:t>
            </a:r>
            <a:r>
              <a:rPr lang="ja-JP" altLang="ja-JP" sz="1200" b="1" dirty="0" smtClean="0"/>
              <a:t>場合</a:t>
            </a:r>
            <a:r>
              <a:rPr lang="ja-JP" altLang="en-US" sz="1200" b="1" dirty="0" smtClean="0"/>
              <a:t>に</a:t>
            </a:r>
            <a:r>
              <a:rPr lang="ja-JP" altLang="ja-JP" sz="1200" b="1" dirty="0" smtClean="0"/>
              <a:t>乗務させ</a:t>
            </a:r>
            <a:r>
              <a:rPr lang="ja-JP" altLang="en-US" sz="1200" b="1" dirty="0" smtClean="0"/>
              <a:t>てはなら</a:t>
            </a:r>
            <a:r>
              <a:rPr lang="ja-JP" altLang="ja-JP" sz="1200" b="1" dirty="0" smtClean="0"/>
              <a:t>ない</a:t>
            </a:r>
            <a:r>
              <a:rPr lang="ja-JP" altLang="ja-JP" sz="1200" b="1" dirty="0"/>
              <a:t>等</a:t>
            </a:r>
            <a:r>
              <a:rPr lang="ja-JP" altLang="ja-JP" sz="1200" b="1" dirty="0" smtClean="0"/>
              <a:t>の基準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を設け</a:t>
            </a:r>
            <a:r>
              <a:rPr lang="ja-JP" altLang="en-US" sz="1200" b="1" dirty="0" smtClean="0"/>
              <a:t>ていません</a:t>
            </a:r>
            <a:r>
              <a:rPr lang="ja-JP" altLang="ja-JP" sz="1200" b="1" dirty="0" smtClean="0"/>
              <a:t>。</a:t>
            </a:r>
            <a:endParaRPr lang="en-US" altLang="ja-JP" sz="1200" b="1" dirty="0" smtClean="0"/>
          </a:p>
          <a:p>
            <a:endParaRPr lang="en-US" altLang="ja-JP" sz="1200" b="1" dirty="0" smtClean="0"/>
          </a:p>
          <a:p>
            <a:r>
              <a:rPr kumimoji="1" lang="en-US" altLang="ja-JP" sz="1200" b="1" dirty="0" smtClean="0"/>
              <a:t>Q</a:t>
            </a:r>
            <a:r>
              <a:rPr kumimoji="1" lang="ja-JP" altLang="en-US" sz="1200" b="1" dirty="0" smtClean="0"/>
              <a:t>　　</a:t>
            </a:r>
            <a:r>
              <a:rPr lang="ja-JP" altLang="ja-JP" sz="1200" b="1" dirty="0" smtClean="0"/>
              <a:t>きちんと</a:t>
            </a:r>
            <a:r>
              <a:rPr lang="ja-JP" altLang="ja-JP" sz="1200" b="1" dirty="0"/>
              <a:t>休息</a:t>
            </a:r>
            <a:r>
              <a:rPr lang="ja-JP" altLang="ja-JP" sz="1200" b="1" dirty="0" smtClean="0"/>
              <a:t>期間</a:t>
            </a:r>
            <a:r>
              <a:rPr lang="ja-JP" altLang="en-US" sz="1200" b="1" dirty="0" smtClean="0"/>
              <a:t>を</a:t>
            </a:r>
            <a:r>
              <a:rPr lang="ja-JP" altLang="ja-JP" sz="1200" b="1" dirty="0" smtClean="0"/>
              <a:t>設け</a:t>
            </a:r>
            <a:r>
              <a:rPr lang="ja-JP" altLang="en-US" sz="1200" b="1" dirty="0" smtClean="0"/>
              <a:t>運行を指示して</a:t>
            </a:r>
            <a:r>
              <a:rPr lang="ja-JP" altLang="ja-JP" sz="1200" b="1" dirty="0" smtClean="0"/>
              <a:t>い</a:t>
            </a:r>
            <a:r>
              <a:rPr lang="ja-JP" altLang="en-US" sz="1200" b="1" dirty="0" smtClean="0"/>
              <a:t>た</a:t>
            </a:r>
            <a:r>
              <a:rPr lang="ja-JP" altLang="ja-JP" sz="1200" b="1" dirty="0" smtClean="0"/>
              <a:t>にもかかわらず、</a:t>
            </a:r>
            <a:r>
              <a:rPr lang="ja-JP" altLang="en-US" sz="1200" b="1" dirty="0" smtClean="0"/>
              <a:t>運転者から</a:t>
            </a:r>
            <a:r>
              <a:rPr lang="ja-JP" altLang="ja-JP" sz="1200" b="1" dirty="0" smtClean="0"/>
              <a:t>睡眠</a:t>
            </a:r>
            <a:r>
              <a:rPr lang="ja-JP" altLang="ja-JP" sz="1200" b="1" dirty="0"/>
              <a:t>不足で</a:t>
            </a:r>
            <a:r>
              <a:rPr lang="ja-JP" altLang="ja-JP" sz="1200" b="1" dirty="0" smtClean="0"/>
              <a:t>ある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と申告され</a:t>
            </a:r>
            <a:r>
              <a:rPr lang="ja-JP" altLang="en-US" sz="1200" b="1" dirty="0" smtClean="0"/>
              <a:t>た</a:t>
            </a:r>
            <a:r>
              <a:rPr lang="ja-JP" altLang="ja-JP" sz="1200" b="1" dirty="0" smtClean="0"/>
              <a:t>場合は</a:t>
            </a:r>
            <a:r>
              <a:rPr lang="ja-JP" altLang="en-US" sz="1200" b="1" dirty="0" smtClean="0"/>
              <a:t>、</a:t>
            </a:r>
            <a:r>
              <a:rPr lang="ja-JP" altLang="ja-JP" sz="1200" b="1" dirty="0" smtClean="0"/>
              <a:t>どう</a:t>
            </a:r>
            <a:r>
              <a:rPr lang="ja-JP" altLang="ja-JP" sz="1200" b="1" dirty="0"/>
              <a:t>したら</a:t>
            </a:r>
            <a:r>
              <a:rPr lang="ja-JP" altLang="ja-JP" sz="1200" b="1" dirty="0" smtClean="0"/>
              <a:t>よい</a:t>
            </a:r>
            <a:r>
              <a:rPr lang="ja-JP" altLang="en-US" sz="1200" b="1" dirty="0" smtClean="0"/>
              <a:t>ですか？</a:t>
            </a:r>
            <a:endParaRPr lang="en-US" altLang="ja-JP" sz="1200" b="1" dirty="0" smtClean="0"/>
          </a:p>
          <a:p>
            <a:r>
              <a:rPr kumimoji="1" lang="en-US" altLang="ja-JP" sz="1200" b="1" dirty="0" smtClean="0"/>
              <a:t>A</a:t>
            </a:r>
            <a:r>
              <a:rPr kumimoji="1" lang="ja-JP" altLang="en-US" sz="1200" b="1" dirty="0" smtClean="0"/>
              <a:t>　　</a:t>
            </a:r>
            <a:r>
              <a:rPr lang="ja-JP" altLang="ja-JP" sz="1200" b="1" dirty="0" smtClean="0"/>
              <a:t>輸送</a:t>
            </a:r>
            <a:r>
              <a:rPr lang="ja-JP" altLang="ja-JP" sz="1200" b="1" dirty="0"/>
              <a:t>の安全の確保の観点から、 運転者から </a:t>
            </a:r>
            <a:r>
              <a:rPr lang="ja-JP" altLang="ja-JP" sz="1200" b="1" dirty="0" smtClean="0"/>
              <a:t>睡眠</a:t>
            </a:r>
            <a:r>
              <a:rPr lang="ja-JP" altLang="ja-JP" sz="1200" b="1" dirty="0"/>
              <a:t>不足である旨の申告があった場合</a:t>
            </a:r>
            <a:r>
              <a:rPr lang="ja-JP" altLang="ja-JP" sz="1200" b="1" dirty="0" smtClean="0"/>
              <a:t>は</a:t>
            </a:r>
            <a:r>
              <a:rPr lang="ja-JP" altLang="en-US" sz="1200" b="1" dirty="0" smtClean="0"/>
              <a:t>、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当該</a:t>
            </a:r>
            <a:r>
              <a:rPr lang="ja-JP" altLang="ja-JP" sz="1200" b="1" dirty="0" smtClean="0"/>
              <a:t>運転者を乗務させてはなりません。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 </a:t>
            </a:r>
            <a:r>
              <a:rPr lang="ja-JP" altLang="en-US" sz="1200" b="1" dirty="0" smtClean="0"/>
              <a:t>　</a:t>
            </a:r>
            <a:r>
              <a:rPr lang="ja-JP" altLang="ja-JP" sz="1200" b="1" dirty="0" smtClean="0"/>
              <a:t>また、 事業者が改善基準告示を遵守した休息期間を設け</a:t>
            </a:r>
            <a:r>
              <a:rPr lang="ja-JP" altLang="en-US" sz="1200" b="1" dirty="0" smtClean="0"/>
              <a:t>、運行を指示をしている</a:t>
            </a:r>
            <a:r>
              <a:rPr lang="ja-JP" altLang="ja-JP" sz="1200" b="1" dirty="0" smtClean="0"/>
              <a:t>場合で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あっても</a:t>
            </a:r>
            <a:r>
              <a:rPr lang="ja-JP" altLang="ja-JP" sz="1200" b="1" dirty="0"/>
              <a:t>、 </a:t>
            </a:r>
            <a:r>
              <a:rPr lang="ja-JP" altLang="ja-JP" sz="1200" b="1" dirty="0" smtClean="0"/>
              <a:t>運転者の</a:t>
            </a:r>
            <a:r>
              <a:rPr lang="ja-JP" altLang="ja-JP" sz="1200" b="1" dirty="0"/>
              <a:t>睡眠時間が十分</a:t>
            </a:r>
            <a:r>
              <a:rPr lang="ja-JP" altLang="ja-JP" sz="1200" b="1" dirty="0" smtClean="0"/>
              <a:t>でない</a:t>
            </a:r>
            <a:r>
              <a:rPr lang="ja-JP" altLang="ja-JP" sz="1200" b="1" dirty="0"/>
              <a:t>場合には、 </a:t>
            </a:r>
            <a:r>
              <a:rPr lang="ja-JP" altLang="ja-JP" sz="1200" b="1" dirty="0" smtClean="0"/>
              <a:t>運転者に対して</a:t>
            </a:r>
            <a:r>
              <a:rPr lang="ja-JP" altLang="en-US" sz="1200" b="1" dirty="0" smtClean="0"/>
              <a:t>、</a:t>
            </a:r>
            <a:r>
              <a:rPr lang="ja-JP" altLang="ja-JP" sz="1200" b="1" dirty="0" smtClean="0"/>
              <a:t>乗務の前日には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きちん</a:t>
            </a:r>
            <a:r>
              <a:rPr lang="ja-JP" altLang="en-US" sz="1200" b="1" dirty="0" smtClean="0"/>
              <a:t>と</a:t>
            </a:r>
            <a:r>
              <a:rPr lang="ja-JP" altLang="ja-JP" sz="1200" b="1" dirty="0" smtClean="0"/>
              <a:t>睡眠</a:t>
            </a:r>
            <a:r>
              <a:rPr lang="ja-JP" altLang="ja-JP" sz="1200" b="1" dirty="0"/>
              <a:t>を</a:t>
            </a:r>
            <a:r>
              <a:rPr lang="ja-JP" altLang="ja-JP" sz="1200" b="1" dirty="0" smtClean="0"/>
              <a:t>とるよう</a:t>
            </a:r>
            <a:r>
              <a:rPr lang="ja-JP" altLang="ja-JP" sz="1200" b="1" dirty="0"/>
              <a:t>指導を行う等の対応が</a:t>
            </a:r>
            <a:r>
              <a:rPr lang="ja-JP" altLang="ja-JP" sz="1200" b="1" dirty="0" smtClean="0"/>
              <a:t>必要</a:t>
            </a:r>
            <a:r>
              <a:rPr lang="ja-JP" altLang="en-US" sz="1200" b="1" dirty="0" smtClean="0"/>
              <a:t>となります</a:t>
            </a:r>
            <a:r>
              <a:rPr lang="ja-JP" altLang="ja-JP" sz="1200" b="1" dirty="0" smtClean="0"/>
              <a:t>。</a:t>
            </a:r>
            <a:endParaRPr lang="en-US" altLang="ja-JP" sz="1200" b="1" dirty="0" smtClean="0"/>
          </a:p>
          <a:p>
            <a:endParaRPr lang="en-US" altLang="ja-JP" sz="1200" b="1" dirty="0" smtClean="0"/>
          </a:p>
          <a:p>
            <a:r>
              <a:rPr kumimoji="1" lang="en-US" altLang="ja-JP" sz="1200" b="1" dirty="0" smtClean="0"/>
              <a:t>Q</a:t>
            </a:r>
            <a:r>
              <a:rPr kumimoji="1" lang="ja-JP" altLang="en-US" sz="1200" b="1" dirty="0" smtClean="0"/>
              <a:t>　　</a:t>
            </a:r>
            <a:r>
              <a:rPr lang="ja-JP" altLang="ja-JP" sz="1200" b="1" dirty="0" smtClean="0"/>
              <a:t>施行</a:t>
            </a:r>
            <a:r>
              <a:rPr lang="ja-JP" altLang="en-US" sz="1200" b="1" dirty="0" smtClean="0"/>
              <a:t>日</a:t>
            </a:r>
            <a:r>
              <a:rPr lang="ja-JP" altLang="ja-JP" sz="1200" b="1" dirty="0" smtClean="0"/>
              <a:t>まで</a:t>
            </a:r>
            <a:r>
              <a:rPr lang="ja-JP" altLang="en-US" sz="1200" b="1" dirty="0" smtClean="0"/>
              <a:t>の</a:t>
            </a:r>
            <a:r>
              <a:rPr lang="ja-JP" altLang="ja-JP" sz="1200" b="1" dirty="0" smtClean="0"/>
              <a:t>期間</a:t>
            </a:r>
            <a:r>
              <a:rPr lang="ja-JP" altLang="en-US" sz="1200" b="1" dirty="0" smtClean="0"/>
              <a:t>が短い</a:t>
            </a:r>
            <a:r>
              <a:rPr lang="ja-JP" altLang="ja-JP" sz="1200" b="1" dirty="0" smtClean="0"/>
              <a:t>ため</a:t>
            </a:r>
            <a:r>
              <a:rPr lang="ja-JP" altLang="ja-JP" sz="1200" b="1" dirty="0"/>
              <a:t>、 点呼簿に睡眠不足</a:t>
            </a:r>
            <a:r>
              <a:rPr lang="ja-JP" altLang="ja-JP" sz="1200" b="1" dirty="0" smtClean="0"/>
              <a:t>の状況に</a:t>
            </a:r>
            <a:r>
              <a:rPr lang="ja-JP" altLang="en-US" sz="1200" b="1" dirty="0" smtClean="0"/>
              <a:t>つ</a:t>
            </a:r>
            <a:r>
              <a:rPr lang="ja-JP" altLang="ja-JP" sz="1200" b="1" dirty="0" smtClean="0"/>
              <a:t>いて</a:t>
            </a:r>
            <a:r>
              <a:rPr lang="ja-JP" altLang="ja-JP" sz="1200" b="1" dirty="0"/>
              <a:t>の記録欄を</a:t>
            </a:r>
            <a:r>
              <a:rPr lang="ja-JP" altLang="ja-JP" sz="1200" b="1" dirty="0" smtClean="0"/>
              <a:t>設ける</a:t>
            </a:r>
            <a:r>
              <a:rPr lang="ja-JP" altLang="en-US" sz="1200" b="1" dirty="0" smtClean="0"/>
              <a:t>など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の様式</a:t>
            </a:r>
            <a:r>
              <a:rPr lang="ja-JP" altLang="ja-JP" sz="1200" b="1" dirty="0" smtClean="0"/>
              <a:t>変更</a:t>
            </a:r>
            <a:r>
              <a:rPr lang="ja-JP" altLang="ja-JP" sz="1200" b="1" dirty="0"/>
              <a:t>が間に</a:t>
            </a:r>
            <a:r>
              <a:rPr lang="ja-JP" altLang="ja-JP" sz="1200" b="1" dirty="0" smtClean="0"/>
              <a:t>合わない</a:t>
            </a:r>
            <a:r>
              <a:rPr lang="ja-JP" altLang="en-US" sz="1200" b="1" dirty="0" smtClean="0"/>
              <a:t>ことも想定されますが、その場合はどうしたらよいですか？</a:t>
            </a:r>
            <a:endParaRPr lang="en-US" altLang="ja-JP" sz="1200" b="1" dirty="0" smtClean="0"/>
          </a:p>
          <a:p>
            <a:r>
              <a:rPr kumimoji="1" lang="en-US" altLang="ja-JP" sz="1200" b="1" dirty="0" smtClean="0"/>
              <a:t>A</a:t>
            </a:r>
            <a:r>
              <a:rPr kumimoji="1" lang="ja-JP" altLang="en-US" sz="1200" b="1" dirty="0" smtClean="0"/>
              <a:t>　</a:t>
            </a:r>
            <a:r>
              <a:rPr kumimoji="1" lang="ja-JP" altLang="en-US" sz="1200" b="1" dirty="0" smtClean="0"/>
              <a:t>　</a:t>
            </a:r>
            <a:r>
              <a:rPr lang="ja-JP" altLang="ja-JP" sz="1200" b="1" dirty="0" smtClean="0"/>
              <a:t>点呼簿</a:t>
            </a:r>
            <a:r>
              <a:rPr lang="ja-JP" altLang="ja-JP" sz="1200" b="1" dirty="0"/>
              <a:t>の様式は特に</a:t>
            </a:r>
            <a:r>
              <a:rPr lang="ja-JP" altLang="ja-JP" sz="1200" b="1" dirty="0" smtClean="0"/>
              <a:t>定め</a:t>
            </a:r>
            <a:r>
              <a:rPr lang="ja-JP" altLang="en-US" sz="1200" b="1" dirty="0" smtClean="0"/>
              <a:t>られ</a:t>
            </a:r>
            <a:r>
              <a:rPr lang="ja-JP" altLang="ja-JP" sz="1200" b="1" dirty="0" smtClean="0"/>
              <a:t>て</a:t>
            </a:r>
            <a:r>
              <a:rPr lang="ja-JP" altLang="en-US" sz="1200" b="1" dirty="0" smtClean="0"/>
              <a:t>い</a:t>
            </a:r>
            <a:r>
              <a:rPr lang="ja-JP" altLang="ja-JP" sz="1200" b="1" dirty="0" smtClean="0"/>
              <a:t>ません</a:t>
            </a:r>
            <a:r>
              <a:rPr lang="ja-JP" altLang="ja-JP" sz="1200" b="1" dirty="0"/>
              <a:t>ので</a:t>
            </a:r>
            <a:r>
              <a:rPr lang="ja-JP" altLang="ja-JP" sz="1200" b="1" dirty="0" smtClean="0"/>
              <a:t>、睡眠</a:t>
            </a:r>
            <a:r>
              <a:rPr lang="ja-JP" altLang="ja-JP" sz="1200" b="1" dirty="0"/>
              <a:t>不足の状況</a:t>
            </a:r>
            <a:r>
              <a:rPr lang="ja-JP" altLang="ja-JP" sz="1200" b="1" dirty="0" smtClean="0"/>
              <a:t>に</a:t>
            </a:r>
            <a:r>
              <a:rPr lang="ja-JP" altLang="en-US" sz="1200" b="1" dirty="0" smtClean="0"/>
              <a:t>つ</a:t>
            </a:r>
            <a:r>
              <a:rPr lang="ja-JP" altLang="ja-JP" sz="1200" b="1" dirty="0" smtClean="0"/>
              <a:t>いて</a:t>
            </a:r>
            <a:r>
              <a:rPr lang="ja-JP" altLang="ja-JP" sz="1200" b="1" dirty="0"/>
              <a:t>の記録欄が</a:t>
            </a:r>
            <a:r>
              <a:rPr lang="ja-JP" altLang="ja-JP" sz="1200" b="1" dirty="0" smtClean="0"/>
              <a:t>ある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点呼簿</a:t>
            </a:r>
            <a:r>
              <a:rPr lang="ja-JP" altLang="ja-JP" sz="1200" b="1" dirty="0"/>
              <a:t>の用意が</a:t>
            </a:r>
            <a:r>
              <a:rPr lang="ja-JP" altLang="ja-JP" sz="1200" b="1" dirty="0" smtClean="0"/>
              <a:t>施行</a:t>
            </a:r>
            <a:r>
              <a:rPr lang="ja-JP" altLang="en-US" sz="1200" b="1" dirty="0" smtClean="0"/>
              <a:t>日</a:t>
            </a:r>
            <a:r>
              <a:rPr lang="ja-JP" altLang="ja-JP" sz="1200" b="1" dirty="0" smtClean="0"/>
              <a:t>までに</a:t>
            </a:r>
            <a:r>
              <a:rPr lang="ja-JP" altLang="ja-JP" sz="1200" b="1" dirty="0"/>
              <a:t>間に合わない場合や</a:t>
            </a:r>
            <a:r>
              <a:rPr lang="ja-JP" altLang="ja-JP" sz="1200" b="1" dirty="0" smtClean="0"/>
              <a:t>、睡眠</a:t>
            </a:r>
            <a:r>
              <a:rPr lang="ja-JP" altLang="ja-JP" sz="1200" b="1" dirty="0"/>
              <a:t>不足の状況</a:t>
            </a:r>
            <a:r>
              <a:rPr lang="ja-JP" altLang="ja-JP" sz="1200" b="1" dirty="0" smtClean="0"/>
              <a:t>に</a:t>
            </a:r>
            <a:r>
              <a:rPr lang="ja-JP" altLang="en-US" sz="1200" b="1" dirty="0" smtClean="0"/>
              <a:t>つ</a:t>
            </a:r>
            <a:r>
              <a:rPr lang="ja-JP" altLang="ja-JP" sz="1200" b="1" dirty="0" smtClean="0"/>
              <a:t>いて</a:t>
            </a:r>
            <a:r>
              <a:rPr lang="ja-JP" altLang="ja-JP" sz="1200" b="1" dirty="0"/>
              <a:t>の記録欄</a:t>
            </a:r>
            <a:r>
              <a:rPr lang="ja-JP" altLang="ja-JP" sz="1200" b="1" dirty="0" smtClean="0"/>
              <a:t>が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</a:t>
            </a:r>
            <a:r>
              <a:rPr lang="ja-JP" altLang="ja-JP" sz="1200" b="1" dirty="0" smtClean="0"/>
              <a:t>ない点呼簿</a:t>
            </a:r>
            <a:r>
              <a:rPr lang="ja-JP" altLang="ja-JP" sz="1200" b="1" dirty="0"/>
              <a:t>が</a:t>
            </a:r>
            <a:r>
              <a:rPr lang="ja-JP" altLang="ja-JP" sz="1200" b="1" dirty="0" smtClean="0"/>
              <a:t>まだ</a:t>
            </a:r>
            <a:r>
              <a:rPr lang="ja-JP" altLang="en-US" sz="1200" b="1" dirty="0" smtClean="0"/>
              <a:t>余って</a:t>
            </a:r>
            <a:r>
              <a:rPr lang="ja-JP" altLang="ja-JP" sz="1200" b="1" dirty="0" smtClean="0"/>
              <a:t>いる場合</a:t>
            </a:r>
            <a:r>
              <a:rPr lang="ja-JP" altLang="en-US" sz="1200" b="1" dirty="0" smtClean="0"/>
              <a:t>等</a:t>
            </a:r>
            <a:r>
              <a:rPr lang="ja-JP" altLang="ja-JP" sz="1200" b="1" dirty="0" smtClean="0"/>
              <a:t>は</a:t>
            </a:r>
            <a:r>
              <a:rPr lang="ja-JP" altLang="ja-JP" sz="1200" b="1" dirty="0"/>
              <a:t>、 </a:t>
            </a:r>
            <a:r>
              <a:rPr lang="ja-JP" altLang="en-US" sz="1200" b="1" dirty="0" smtClean="0"/>
              <a:t>既存の点呼簿</a:t>
            </a:r>
            <a:r>
              <a:rPr lang="ja-JP" altLang="ja-JP" sz="1200" b="1" dirty="0" smtClean="0"/>
              <a:t>の</a:t>
            </a:r>
            <a:r>
              <a:rPr lang="ja-JP" altLang="ja-JP" sz="1200" b="1" dirty="0"/>
              <a:t>余白部分</a:t>
            </a:r>
            <a:r>
              <a:rPr lang="ja-JP" altLang="ja-JP" sz="1200" b="1" dirty="0" smtClean="0"/>
              <a:t>に</a:t>
            </a:r>
            <a:r>
              <a:rPr lang="ja-JP" altLang="en-US" sz="1200" b="1" dirty="0" smtClean="0"/>
              <a:t>、</a:t>
            </a:r>
            <a:r>
              <a:rPr lang="ja-JP" altLang="ja-JP" sz="1200" b="1" dirty="0" smtClean="0"/>
              <a:t>睡眠</a:t>
            </a:r>
            <a:r>
              <a:rPr lang="ja-JP" altLang="ja-JP" sz="1200" b="1" dirty="0"/>
              <a:t>不足の状況</a:t>
            </a:r>
            <a:r>
              <a:rPr lang="ja-JP" altLang="ja-JP" sz="1200" b="1" dirty="0" smtClean="0"/>
              <a:t>に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　　つ</a:t>
            </a:r>
            <a:r>
              <a:rPr lang="ja-JP" altLang="ja-JP" sz="1200" b="1" dirty="0" smtClean="0"/>
              <a:t>いて確認</a:t>
            </a:r>
            <a:r>
              <a:rPr lang="ja-JP" altLang="ja-JP" sz="1200" b="1" dirty="0" smtClean="0"/>
              <a:t>した</a:t>
            </a:r>
            <a:r>
              <a:rPr lang="ja-JP" altLang="ja-JP" sz="1200" b="1" dirty="0"/>
              <a:t>結果を</a:t>
            </a:r>
            <a:r>
              <a:rPr lang="ja-JP" altLang="ja-JP" sz="1200" b="1" dirty="0" smtClean="0"/>
              <a:t>記入していただ</a:t>
            </a:r>
            <a:r>
              <a:rPr lang="ja-JP" altLang="en-US" sz="1200" b="1" dirty="0" smtClean="0"/>
              <a:t>ければ結構です</a:t>
            </a:r>
            <a:r>
              <a:rPr lang="ja-JP" altLang="ja-JP" sz="1200" b="1" dirty="0" smtClean="0"/>
              <a:t>。</a:t>
            </a:r>
            <a:endParaRPr kumimoji="1" lang="ja-JP" altLang="en-US" sz="12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54374" y="373441"/>
            <a:ext cx="1989587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改正に係る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QA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26" y="9405940"/>
            <a:ext cx="1654349" cy="392813"/>
          </a:xfrm>
          <a:prstGeom prst="rect">
            <a:avLst/>
          </a:prstGeom>
        </p:spPr>
      </p:pic>
      <p:sp>
        <p:nvSpPr>
          <p:cNvPr id="14" name="角丸四角形 13"/>
          <p:cNvSpPr/>
          <p:nvPr/>
        </p:nvSpPr>
        <p:spPr>
          <a:xfrm>
            <a:off x="258208" y="6374050"/>
            <a:ext cx="6469444" cy="1245486"/>
          </a:xfrm>
          <a:prstGeom prst="roundRect">
            <a:avLst>
              <a:gd name="adj" fmla="val 13310"/>
            </a:avLst>
          </a:prstGeom>
          <a:solidFill>
            <a:schemeClr val="bg1"/>
          </a:solidFill>
          <a:ln w="285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2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0316" y="6188817"/>
            <a:ext cx="1578771" cy="307777"/>
          </a:xfrm>
          <a:prstGeom prst="rect">
            <a:avLst/>
          </a:prstGeom>
          <a:solidFill>
            <a:srgbClr val="92D050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その他</a:t>
            </a:r>
            <a:endParaRPr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4743" y="7124701"/>
            <a:ext cx="4680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u="sng" dirty="0" smtClean="0">
                <a:hlinkClick r:id="rId4"/>
              </a:rPr>
              <a:t>http</a:t>
            </a:r>
            <a:r>
              <a:rPr lang="en-US" altLang="ja-JP" sz="1200" u="sng" dirty="0">
                <a:hlinkClick r:id="rId4"/>
              </a:rPr>
              <a:t>://</a:t>
            </a:r>
            <a:r>
              <a:rPr lang="en-US" altLang="ja-JP" sz="1200" u="sng" dirty="0" smtClean="0">
                <a:hlinkClick r:id="rId4"/>
              </a:rPr>
              <a:t>www.mlit.go.jp/report/press/jidosha02_hh_000341.html</a:t>
            </a:r>
            <a:endParaRPr lang="en-US" altLang="ja-JP" sz="1200" u="sng" dirty="0" smtClean="0"/>
          </a:p>
          <a:p>
            <a:endParaRPr kumimoji="1" lang="ja-JP" altLang="en-US" sz="1200" u="sng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016" y="6601481"/>
            <a:ext cx="6144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/>
              <a:t>その他、本改正の詳細については、国土交通省ホームページ下記</a:t>
            </a:r>
            <a:r>
              <a:rPr lang="en-US" altLang="ja-JP" sz="1400" b="1" dirty="0" smtClean="0">
                <a:latin typeface="ＭＳ Ｐゴシック" panose="020B0600070205080204" pitchFamily="50" charset="-128"/>
                <a:cs typeface="メイリオ" pitchFamily="50" charset="-128"/>
              </a:rPr>
              <a:t>URL</a:t>
            </a:r>
            <a:r>
              <a:rPr lang="ja-JP" altLang="en-US" sz="1400" b="1" dirty="0" smtClean="0">
                <a:latin typeface="ＭＳ Ｐゴシック" panose="020B0600070205080204" pitchFamily="50" charset="-128"/>
                <a:cs typeface="メイリオ" pitchFamily="50" charset="-128"/>
              </a:rPr>
              <a:t>をご参照下さい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5695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4823</TotalTime>
  <Words>327</Words>
  <Application>Microsoft Office PowerPoint</Application>
  <PresentationFormat>A4 210 x 297 mm</PresentationFormat>
  <Paragraphs>131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AR Pゴシック体M</vt:lpstr>
      <vt:lpstr>AR P丸ゴシック体M</vt:lpstr>
      <vt:lpstr>HG丸ｺﾞｼｯｸM-PRO</vt:lpstr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97</cp:revision>
  <cp:lastPrinted>2018-04-25T06:26:32Z</cp:lastPrinted>
  <dcterms:created xsi:type="dcterms:W3CDTF">2016-10-27T01:37:41Z</dcterms:created>
  <dcterms:modified xsi:type="dcterms:W3CDTF">2018-05-01T02:44:52Z</dcterms:modified>
</cp:coreProperties>
</file>